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1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0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1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0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5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1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6ABA-2A1D-45F2-9AE8-F6E4EC620B18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614D-6616-4D8B-A7CD-CC8599250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3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8.svg"/><Relationship Id="rId18" Type="http://schemas.openxmlformats.org/officeDocument/2006/relationships/image" Target="../media/image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6.png"/><Relationship Id="rId17" Type="http://schemas.openxmlformats.org/officeDocument/2006/relationships/image" Target="../media/image5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5.png"/><Relationship Id="rId19" Type="http://schemas.openxmlformats.org/officeDocument/2006/relationships/image" Target="../media/image54.svg"/><Relationship Id="rId4" Type="http://schemas.openxmlformats.org/officeDocument/2006/relationships/image" Target="../media/image2.png"/><Relationship Id="rId9" Type="http://schemas.openxmlformats.org/officeDocument/2006/relationships/image" Target="../media/image44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5986" y="2043526"/>
            <a:ext cx="3980029" cy="3980029"/>
          </a:xfrm>
          <a:custGeom>
            <a:avLst/>
            <a:gdLst/>
            <a:ahLst/>
            <a:cxnLst/>
            <a:rect l="l" t="t" r="r" b="b"/>
            <a:pathLst>
              <a:path w="5970043" h="5970043">
                <a:moveTo>
                  <a:pt x="0" y="0"/>
                </a:moveTo>
                <a:lnTo>
                  <a:pt x="5970042" y="0"/>
                </a:lnTo>
                <a:lnTo>
                  <a:pt x="5970042" y="5970043"/>
                </a:lnTo>
                <a:lnTo>
                  <a:pt x="0" y="5970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93697" y="2731237"/>
            <a:ext cx="2604607" cy="260460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894376" y="2831916"/>
            <a:ext cx="2403249" cy="240324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230545" y="2526209"/>
            <a:ext cx="643519" cy="64351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837805" y="3800476"/>
            <a:ext cx="643519" cy="64351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331224" y="5039023"/>
            <a:ext cx="643519" cy="64351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342274" y="2526209"/>
            <a:ext cx="643519" cy="64351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719607" y="3800476"/>
            <a:ext cx="643519" cy="64351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208989" y="5039023"/>
            <a:ext cx="643519" cy="64351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6395444"/>
            <a:ext cx="12192000" cy="462557"/>
            <a:chOff x="0" y="0"/>
            <a:chExt cx="6671512" cy="2531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71512" cy="253113"/>
            </a:xfrm>
            <a:custGeom>
              <a:avLst/>
              <a:gdLst/>
              <a:ahLst/>
              <a:cxnLst/>
              <a:rect l="l" t="t" r="r" b="b"/>
              <a:pathLst>
                <a:path w="6671512" h="253113">
                  <a:moveTo>
                    <a:pt x="0" y="0"/>
                  </a:moveTo>
                  <a:lnTo>
                    <a:pt x="6671512" y="0"/>
                  </a:lnTo>
                  <a:lnTo>
                    <a:pt x="6671512" y="253113"/>
                  </a:lnTo>
                  <a:lnTo>
                    <a:pt x="0" y="253113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7476034" y="2651225"/>
            <a:ext cx="375999" cy="375999"/>
          </a:xfrm>
          <a:custGeom>
            <a:avLst/>
            <a:gdLst/>
            <a:ahLst/>
            <a:cxnLst/>
            <a:rect l="l" t="t" r="r" b="b"/>
            <a:pathLst>
              <a:path w="563999" h="563999">
                <a:moveTo>
                  <a:pt x="0" y="0"/>
                </a:moveTo>
                <a:lnTo>
                  <a:pt x="563999" y="0"/>
                </a:lnTo>
                <a:lnTo>
                  <a:pt x="563999" y="563999"/>
                </a:lnTo>
                <a:lnTo>
                  <a:pt x="0" y="563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228385" y="3726042"/>
            <a:ext cx="1735231" cy="717952"/>
          </a:xfrm>
          <a:custGeom>
            <a:avLst/>
            <a:gdLst/>
            <a:ahLst/>
            <a:cxnLst/>
            <a:rect l="l" t="t" r="r" b="b"/>
            <a:pathLst>
              <a:path w="2602847" h="1076928">
                <a:moveTo>
                  <a:pt x="0" y="0"/>
                </a:moveTo>
                <a:lnTo>
                  <a:pt x="2602848" y="0"/>
                </a:lnTo>
                <a:lnTo>
                  <a:pt x="2602848" y="1076929"/>
                </a:lnTo>
                <a:lnTo>
                  <a:pt x="0" y="10769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502039" y="5209839"/>
            <a:ext cx="301888" cy="301888"/>
          </a:xfrm>
          <a:custGeom>
            <a:avLst/>
            <a:gdLst/>
            <a:ahLst/>
            <a:cxnLst/>
            <a:rect l="l" t="t" r="r" b="b"/>
            <a:pathLst>
              <a:path w="452832" h="452832">
                <a:moveTo>
                  <a:pt x="0" y="0"/>
                </a:moveTo>
                <a:lnTo>
                  <a:pt x="452832" y="0"/>
                </a:lnTo>
                <a:lnTo>
                  <a:pt x="452832" y="452831"/>
                </a:lnTo>
                <a:lnTo>
                  <a:pt x="0" y="452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962114" y="3995433"/>
            <a:ext cx="369109" cy="276832"/>
          </a:xfrm>
          <a:custGeom>
            <a:avLst/>
            <a:gdLst/>
            <a:ahLst/>
            <a:cxnLst/>
            <a:rect l="l" t="t" r="r" b="b"/>
            <a:pathLst>
              <a:path w="553664" h="415248">
                <a:moveTo>
                  <a:pt x="0" y="0"/>
                </a:moveTo>
                <a:lnTo>
                  <a:pt x="553664" y="0"/>
                </a:lnTo>
                <a:lnTo>
                  <a:pt x="553664" y="415248"/>
                </a:lnTo>
                <a:lnTo>
                  <a:pt x="0" y="415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5774241" y="1721767"/>
            <a:ext cx="643519" cy="64351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5912580" y="1913297"/>
            <a:ext cx="366841" cy="260457"/>
          </a:xfrm>
          <a:custGeom>
            <a:avLst/>
            <a:gdLst/>
            <a:ahLst/>
            <a:cxnLst/>
            <a:rect l="l" t="t" r="r" b="b"/>
            <a:pathLst>
              <a:path w="550262" h="390686">
                <a:moveTo>
                  <a:pt x="0" y="0"/>
                </a:moveTo>
                <a:lnTo>
                  <a:pt x="550262" y="0"/>
                </a:lnTo>
                <a:lnTo>
                  <a:pt x="550262" y="390686"/>
                </a:lnTo>
                <a:lnTo>
                  <a:pt x="0" y="390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304179" y="5228806"/>
            <a:ext cx="453138" cy="263953"/>
          </a:xfrm>
          <a:custGeom>
            <a:avLst/>
            <a:gdLst/>
            <a:ahLst/>
            <a:cxnLst/>
            <a:rect l="l" t="t" r="r" b="b"/>
            <a:pathLst>
              <a:path w="679707" h="395929">
                <a:moveTo>
                  <a:pt x="0" y="0"/>
                </a:moveTo>
                <a:lnTo>
                  <a:pt x="679707" y="0"/>
                </a:lnTo>
                <a:lnTo>
                  <a:pt x="679707" y="395929"/>
                </a:lnTo>
                <a:lnTo>
                  <a:pt x="0" y="395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867691" y="4002872"/>
            <a:ext cx="347351" cy="238725"/>
          </a:xfrm>
          <a:custGeom>
            <a:avLst/>
            <a:gdLst/>
            <a:ahLst/>
            <a:cxnLst/>
            <a:rect l="l" t="t" r="r" b="b"/>
            <a:pathLst>
              <a:path w="521027" h="358088">
                <a:moveTo>
                  <a:pt x="0" y="0"/>
                </a:moveTo>
                <a:lnTo>
                  <a:pt x="521027" y="0"/>
                </a:lnTo>
                <a:lnTo>
                  <a:pt x="521027" y="358088"/>
                </a:lnTo>
                <a:lnTo>
                  <a:pt x="0" y="358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357670" y="2653334"/>
            <a:ext cx="389268" cy="389268"/>
          </a:xfrm>
          <a:custGeom>
            <a:avLst/>
            <a:gdLst/>
            <a:ahLst/>
            <a:cxnLst/>
            <a:rect l="l" t="t" r="r" b="b"/>
            <a:pathLst>
              <a:path w="583902" h="583902">
                <a:moveTo>
                  <a:pt x="0" y="0"/>
                </a:moveTo>
                <a:lnTo>
                  <a:pt x="583902" y="0"/>
                </a:lnTo>
                <a:lnTo>
                  <a:pt x="583902" y="583902"/>
                </a:lnTo>
                <a:lnTo>
                  <a:pt x="0" y="5839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96615" y="379935"/>
            <a:ext cx="97987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492" dirty="0">
                <a:solidFill>
                  <a:srgbClr val="FEBF0E"/>
                </a:solidFill>
                <a:latin typeface="Lora Bold"/>
              </a:rPr>
              <a:t>РАСПРОСТРАНЕНИЕ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5539" y="2336908"/>
            <a:ext cx="355044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6"/>
              </a:lnSpc>
            </a:pPr>
            <a:r>
              <a:rPr lang="en-US" sz="1687">
                <a:solidFill>
                  <a:srgbClr val="203965"/>
                </a:solidFill>
                <a:latin typeface="Lora Bold"/>
              </a:rPr>
              <a:t>Радио - Қазақ радиосы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2696" y="2603740"/>
            <a:ext cx="298339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125">
                <a:solidFill>
                  <a:srgbClr val="000000"/>
                </a:solidFill>
                <a:latin typeface="Lora"/>
              </a:rPr>
              <a:t>«Әлеумет тынысы» (вторник, 16:20-16:40)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7033" y="4955904"/>
            <a:ext cx="294895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6"/>
              </a:lnSpc>
            </a:pPr>
            <a:r>
              <a:rPr lang="en-US" sz="1687">
                <a:solidFill>
                  <a:srgbClr val="000000"/>
                </a:solidFill>
                <a:latin typeface="Lora Bold"/>
              </a:rPr>
              <a:t>Социальные сети ИРРД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7690" y="5184356"/>
            <a:ext cx="301187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125">
                <a:solidFill>
                  <a:srgbClr val="000000"/>
                </a:solidFill>
                <a:latin typeface="Lora"/>
              </a:rPr>
              <a:t>(YouTube, Instagram, Telegram, Facebook)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39016" y="3809703"/>
            <a:ext cx="19849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6"/>
              </a:lnSpc>
            </a:pPr>
            <a:r>
              <a:rPr lang="en-US" sz="1687">
                <a:solidFill>
                  <a:srgbClr val="000000"/>
                </a:solidFill>
                <a:latin typeface="Lora Bold"/>
              </a:rPr>
              <a:t>Инфографика, инф.листовки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85793" y="2336908"/>
            <a:ext cx="282459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6"/>
              </a:lnSpc>
            </a:pPr>
            <a:r>
              <a:rPr lang="en-US" sz="1687">
                <a:solidFill>
                  <a:srgbClr val="000000"/>
                </a:solidFill>
                <a:latin typeface="Lora Bold"/>
              </a:rPr>
              <a:t>Радио - «Білім айнасы»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061993" y="2603740"/>
            <a:ext cx="181140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125">
                <a:solidFill>
                  <a:srgbClr val="000000"/>
                </a:solidFill>
                <a:latin typeface="Lora"/>
              </a:rPr>
              <a:t>(пятница, 15:10-15:30)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98191" y="3887682"/>
            <a:ext cx="323650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6"/>
              </a:lnSpc>
            </a:pPr>
            <a:r>
              <a:rPr lang="en-US" sz="1687" dirty="0" err="1">
                <a:solidFill>
                  <a:srgbClr val="000000"/>
                </a:solidFill>
                <a:latin typeface="Lora Bold"/>
              </a:rPr>
              <a:t>газета</a:t>
            </a:r>
            <a:r>
              <a:rPr lang="en-US" sz="1687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ru-RU" sz="1687" dirty="0">
                <a:solidFill>
                  <a:srgbClr val="000000"/>
                </a:solidFill>
                <a:latin typeface="Lora Bold"/>
              </a:rPr>
              <a:t>«</a:t>
            </a:r>
            <a:r>
              <a:rPr lang="en-US" sz="1687" dirty="0" err="1">
                <a:solidFill>
                  <a:srgbClr val="000000"/>
                </a:solidFill>
                <a:latin typeface="Lora Bold"/>
              </a:rPr>
              <a:t>Егемен</a:t>
            </a:r>
            <a:r>
              <a:rPr lang="en-US" sz="1687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 Bold"/>
              </a:rPr>
              <a:t>Қазақстан</a:t>
            </a:r>
            <a:r>
              <a:rPr lang="ru-RU" sz="1687" dirty="0">
                <a:solidFill>
                  <a:srgbClr val="000000"/>
                </a:solidFill>
                <a:latin typeface="Lora Bold"/>
              </a:rPr>
              <a:t>»</a:t>
            </a:r>
            <a:r>
              <a:rPr lang="en-US" sz="1687" dirty="0">
                <a:solidFill>
                  <a:srgbClr val="000000"/>
                </a:solidFill>
                <a:latin typeface="Lora Bold"/>
              </a:rPr>
              <a:t>  </a:t>
            </a:r>
            <a:endParaRPr lang="en-US" sz="1687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170795" y="4955904"/>
            <a:ext cx="163136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6"/>
              </a:lnSpc>
            </a:pPr>
            <a:r>
              <a:rPr lang="en-US" sz="1687">
                <a:solidFill>
                  <a:srgbClr val="000000"/>
                </a:solidFill>
                <a:latin typeface="Lora Bold"/>
              </a:rPr>
              <a:t>сайт ИРРД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170796" y="5184356"/>
            <a:ext cx="181140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125">
                <a:solidFill>
                  <a:srgbClr val="000000"/>
                </a:solidFill>
                <a:latin typeface="Lora"/>
              </a:rPr>
              <a:t>www.irrd.kz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62114" y="1177048"/>
            <a:ext cx="460834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6"/>
              </a:lnSpc>
            </a:pPr>
            <a:r>
              <a:rPr lang="en-US" sz="1687">
                <a:solidFill>
                  <a:srgbClr val="000000"/>
                </a:solidFill>
                <a:latin typeface="Lora Bold"/>
              </a:rPr>
              <a:t>ТВ - Еларна, «Білім жолында»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90298" y="1437898"/>
            <a:ext cx="181140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125">
                <a:solidFill>
                  <a:srgbClr val="000000"/>
                </a:solidFill>
                <a:latin typeface="Lora"/>
              </a:rPr>
              <a:t>(по субботам)</a:t>
            </a:r>
          </a:p>
        </p:txBody>
      </p:sp>
    </p:spTree>
    <p:extLst>
      <p:ext uri="{BB962C8B-B14F-4D97-AF65-F5344CB8AC3E}">
        <p14:creationId xmlns:p14="http://schemas.microsoft.com/office/powerpoint/2010/main" val="171946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908505" y="-4577794"/>
            <a:ext cx="7909680" cy="7460410"/>
            <a:chOff x="0" y="0"/>
            <a:chExt cx="6350000" cy="5989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989320"/>
            </a:xfrm>
            <a:custGeom>
              <a:avLst/>
              <a:gdLst/>
              <a:ahLst/>
              <a:cxnLst/>
              <a:rect l="l" t="t" r="r" b="b"/>
              <a:pathLst>
                <a:path w="6350000" h="5989320">
                  <a:moveTo>
                    <a:pt x="5332730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679190"/>
                  </a:lnTo>
                  <a:cubicBezTo>
                    <a:pt x="0" y="4240530"/>
                    <a:pt x="455930" y="4696460"/>
                    <a:pt x="1017270" y="4696460"/>
                  </a:cubicBezTo>
                  <a:lnTo>
                    <a:pt x="1800860" y="4696460"/>
                  </a:lnTo>
                  <a:lnTo>
                    <a:pt x="1800860" y="5989320"/>
                  </a:lnTo>
                  <a:lnTo>
                    <a:pt x="2532380" y="4696460"/>
                  </a:lnTo>
                  <a:lnTo>
                    <a:pt x="5332730" y="4696460"/>
                  </a:lnTo>
                  <a:cubicBezTo>
                    <a:pt x="5894070" y="4696460"/>
                    <a:pt x="6350000" y="4240530"/>
                    <a:pt x="6350000" y="3679190"/>
                  </a:cubicBezTo>
                  <a:lnTo>
                    <a:pt x="6350000" y="1017270"/>
                  </a:lnTo>
                  <a:cubicBezTo>
                    <a:pt x="6350000" y="455930"/>
                    <a:pt x="5895340" y="0"/>
                    <a:pt x="533273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04293" y="386386"/>
            <a:ext cx="2478594" cy="247859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569347" y="451444"/>
            <a:ext cx="2348486" cy="234847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5459" t="-21458" r="-45026" b="-939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86516" y="2882616"/>
            <a:ext cx="1483061" cy="14830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41566" y="2937669"/>
            <a:ext cx="1372961" cy="1372955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46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835504" y="2827564"/>
            <a:ext cx="1483061" cy="148306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90554" y="2882617"/>
            <a:ext cx="1372961" cy="1372955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57" r="-55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9898988" y="2819020"/>
            <a:ext cx="1483061" cy="1483061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954038" y="2882617"/>
            <a:ext cx="1372961" cy="1372955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187" r="-25187"/>
              </a:stretch>
            </a:blipFill>
          </p:spPr>
        </p:sp>
      </p:grpSp>
      <p:sp>
        <p:nvSpPr>
          <p:cNvPr id="20" name="AutoShape 20"/>
          <p:cNvSpPr/>
          <p:nvPr/>
        </p:nvSpPr>
        <p:spPr>
          <a:xfrm>
            <a:off x="6357866" y="1216809"/>
            <a:ext cx="758131" cy="0"/>
          </a:xfrm>
          <a:prstGeom prst="line">
            <a:avLst/>
          </a:prstGeom>
          <a:ln w="57150" cap="flat">
            <a:solidFill>
              <a:srgbClr val="FEBF0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6096000" y="1429967"/>
            <a:ext cx="583422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Lora"/>
              </a:rPr>
              <a:t> В рамках Форума состоялась встреча  руководителя отдела международных проектов «Успеть до пяти» фонда   Minderoo  Натаниэль Фу  из Австралии с директором Департамента дошкольного образования МП РК Жумадильдаевой Н. В.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4192" y="4448227"/>
            <a:ext cx="2667709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3"/>
              </a:lnSpc>
            </a:pPr>
            <a:r>
              <a:rPr lang="en-US" sz="1666" dirty="0" err="1">
                <a:solidFill>
                  <a:srgbClr val="203965"/>
                </a:solidFill>
                <a:latin typeface="Lora Bold"/>
              </a:rPr>
              <a:t>Контент</a:t>
            </a:r>
            <a:r>
              <a:rPr lang="en-US" sz="1666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" sz="1666">
                <a:solidFill>
                  <a:srgbClr val="203965"/>
                </a:solidFill>
                <a:latin typeface="Lora Bold"/>
              </a:rPr>
              <a:t>П</a:t>
            </a:r>
            <a:r>
              <a:rPr lang="en-US" sz="1666" dirty="0" err="1">
                <a:solidFill>
                  <a:srgbClr val="203965"/>
                </a:solidFill>
                <a:latin typeface="Lora Bold"/>
              </a:rPr>
              <a:t>рограммы</a:t>
            </a:r>
            <a:endParaRPr lang="en-US" sz="1666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5800" y="4945643"/>
            <a:ext cx="288354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 err="1">
                <a:solidFill>
                  <a:srgbClr val="000000"/>
                </a:solidFill>
                <a:latin typeface="Lora"/>
              </a:rPr>
              <a:t>Стратегия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разработки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контента</a:t>
            </a:r>
            <a:r>
              <a:rPr lang="ru-RU" sz="1000" dirty="0">
                <a:solidFill>
                  <a:srgbClr val="000000"/>
                </a:solidFill>
                <a:latin typeface="Lora"/>
              </a:rPr>
              <a:t> «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Успеть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до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пяти</a:t>
            </a:r>
            <a:r>
              <a:rPr lang="ru-RU" sz="1000" dirty="0">
                <a:solidFill>
                  <a:srgbClr val="000000"/>
                </a:solidFill>
                <a:latin typeface="Lora"/>
              </a:rPr>
              <a:t>»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основана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фактических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данных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сочетает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нейробиологические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исследования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Сиднейского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разума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мозга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, в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программе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адаптируется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потребностям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контексту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страны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66208" y="4448227"/>
            <a:ext cx="256826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3"/>
              </a:lnSpc>
            </a:pPr>
            <a:r>
              <a:rPr lang="en-US" sz="1666">
                <a:solidFill>
                  <a:srgbClr val="203965"/>
                </a:solidFill>
                <a:latin typeface="Lora Bold"/>
              </a:rPr>
              <a:t>Сроки реализации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55302" y="4448227"/>
            <a:ext cx="3312622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3"/>
              </a:lnSpc>
            </a:pPr>
            <a:r>
              <a:rPr lang="en-US" sz="1666" dirty="0" err="1">
                <a:solidFill>
                  <a:srgbClr val="203965"/>
                </a:solidFill>
                <a:latin typeface="Lora Bold"/>
              </a:rPr>
              <a:t>Ожидаемые</a:t>
            </a:r>
            <a:r>
              <a:rPr lang="en-US" sz="1666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1666" dirty="0" err="1">
                <a:solidFill>
                  <a:srgbClr val="203965"/>
                </a:solidFill>
                <a:latin typeface="Lora Bold"/>
              </a:rPr>
              <a:t>результаты</a:t>
            </a:r>
            <a:endParaRPr lang="en-US" sz="1666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096000" y="411786"/>
            <a:ext cx="60960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3"/>
              </a:lnSpc>
            </a:pPr>
            <a:r>
              <a:rPr lang="" sz="2666">
                <a:solidFill>
                  <a:srgbClr val="203965"/>
                </a:solidFill>
                <a:latin typeface="Lora Bold"/>
              </a:rPr>
              <a:t>Р</a:t>
            </a:r>
            <a:r>
              <a:rPr lang="en-US" sz="2666" dirty="0" err="1">
                <a:solidFill>
                  <a:srgbClr val="203965"/>
                </a:solidFill>
                <a:latin typeface="Lora Bold"/>
              </a:rPr>
              <a:t>одительский</a:t>
            </a:r>
            <a:r>
              <a:rPr lang="en-US" sz="2666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666" dirty="0" err="1">
                <a:solidFill>
                  <a:srgbClr val="203965"/>
                </a:solidFill>
                <a:latin typeface="Lora Bold"/>
              </a:rPr>
              <a:t>форум</a:t>
            </a:r>
            <a:r>
              <a:rPr lang="en-US" sz="2666" dirty="0">
                <a:solidFill>
                  <a:srgbClr val="203965"/>
                </a:solidFill>
                <a:latin typeface="Lora Bold"/>
              </a:rPr>
              <a:t>  «</a:t>
            </a:r>
            <a:r>
              <a:rPr lang="en-US" sz="2666" dirty="0" err="1">
                <a:solidFill>
                  <a:srgbClr val="203965"/>
                </a:solidFill>
                <a:latin typeface="Lora Bold"/>
              </a:rPr>
              <a:t>Ұрпақтар</a:t>
            </a:r>
            <a:r>
              <a:rPr lang="en-US" sz="2666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666" dirty="0" err="1">
                <a:solidFill>
                  <a:srgbClr val="203965"/>
                </a:solidFill>
                <a:latin typeface="Lora Bold"/>
              </a:rPr>
              <a:t>сабақтастығы</a:t>
            </a:r>
            <a:r>
              <a:rPr lang="en-US" sz="2666" dirty="0">
                <a:solidFill>
                  <a:srgbClr val="203965"/>
                </a:solidFill>
                <a:latin typeface="Lora Bold"/>
              </a:rPr>
              <a:t>»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45210" y="4774194"/>
            <a:ext cx="2410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>
                <a:solidFill>
                  <a:srgbClr val="000000"/>
                </a:solidFill>
                <a:latin typeface="Lora"/>
              </a:rPr>
              <a:t>Реализация проекта запланирована на 2023-2024 гг.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128001" y="4704343"/>
            <a:ext cx="413992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 indent="-107955">
              <a:lnSpc>
                <a:spcPts val="16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осведомленность</a:t>
            </a:r>
            <a:r>
              <a:rPr lang="ru-RU" sz="1000" dirty="0">
                <a:solidFill>
                  <a:srgbClr val="000000"/>
                </a:solidFill>
                <a:latin typeface="Lora"/>
              </a:rPr>
              <a:t> родителей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в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Казахстане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о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раннего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возраста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помощью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000">
                <a:solidFill>
                  <a:srgbClr val="000000"/>
                </a:solidFill>
                <a:latin typeface="Lora"/>
              </a:rPr>
              <a:t>мобильного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;</a:t>
            </a:r>
            <a:endParaRPr lang="en-US" sz="1000" dirty="0">
              <a:solidFill>
                <a:srgbClr val="000000"/>
              </a:solidFill>
              <a:latin typeface="Lora"/>
            </a:endParaRPr>
          </a:p>
          <a:p>
            <a:pPr marL="215911" lvl="1" indent="-107955">
              <a:lnSpc>
                <a:spcPts val="16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возможность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помочь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каждому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ребенку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полностью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раскрыть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свой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потенциал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предоставляя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доступную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знакомую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информацию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через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000">
                <a:solidFill>
                  <a:srgbClr val="000000"/>
                </a:solidFill>
                <a:latin typeface="Lora"/>
              </a:rPr>
              <a:t>мобильное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приложение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;</a:t>
            </a:r>
            <a:endParaRPr lang="en-US" sz="1000" dirty="0">
              <a:solidFill>
                <a:srgbClr val="000000"/>
              </a:solidFill>
              <a:latin typeface="Lora"/>
            </a:endParaRPr>
          </a:p>
          <a:p>
            <a:pPr marL="215911" lvl="1" indent="-107955">
              <a:lnSpc>
                <a:spcPts val="16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перемены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отношении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раннем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ora"/>
              </a:rPr>
              <a:t>возрасте</a:t>
            </a:r>
            <a:r>
              <a:rPr lang="en-US" sz="10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8800" y="1153758"/>
            <a:ext cx="24638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Lora Bold"/>
              </a:rPr>
              <a:t>15 </a:t>
            </a:r>
            <a:r>
              <a:rPr lang="en-US" sz="2667" dirty="0" err="1">
                <a:solidFill>
                  <a:schemeClr val="bg1"/>
                </a:solidFill>
                <a:latin typeface="Lora Bold"/>
              </a:rPr>
              <a:t>мая</a:t>
            </a:r>
            <a:r>
              <a:rPr lang="en-US" sz="2667" dirty="0">
                <a:solidFill>
                  <a:schemeClr val="bg1"/>
                </a:solidFill>
                <a:latin typeface="Lora Bold"/>
              </a:rPr>
              <a:t> 2023 г. </a:t>
            </a:r>
            <a:endParaRPr lang="ru-RU" sz="2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166254"/>
            <a:ext cx="11596255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221672"/>
            <a:ext cx="11042072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7" y="202622"/>
            <a:ext cx="11402291" cy="6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66254"/>
            <a:ext cx="11471564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3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197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Lora</vt:lpstr>
      <vt:lpstr>Lora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lord_</dc:creator>
  <cp:lastModifiedBy>lord_</cp:lastModifiedBy>
  <cp:revision>1</cp:revision>
  <dcterms:created xsi:type="dcterms:W3CDTF">2025-01-20T07:05:40Z</dcterms:created>
  <dcterms:modified xsi:type="dcterms:W3CDTF">2025-01-20T07:09:15Z</dcterms:modified>
</cp:coreProperties>
</file>