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Lora Bold" panose="020B0604020202020204" charset="-52"/>
      <p:regular r:id="rId14"/>
    </p:embeddedFont>
    <p:embeddedFont>
      <p:font typeface="Lora" panose="020B0604020202020204" charset="-52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48" y="-31206"/>
            <a:ext cx="9144000" cy="10287003"/>
            <a:chOff x="-12231" y="0"/>
            <a:chExt cx="3335756" cy="3752726"/>
          </a:xfrm>
        </p:grpSpPr>
        <p:sp>
          <p:nvSpPr>
            <p:cNvPr id="3" name="Freeform 3"/>
            <p:cNvSpPr/>
            <p:nvPr/>
          </p:nvSpPr>
          <p:spPr>
            <a:xfrm>
              <a:off x="-12231" y="0"/>
              <a:ext cx="3335756" cy="3752726"/>
            </a:xfrm>
            <a:custGeom>
              <a:avLst/>
              <a:gdLst/>
              <a:ahLst/>
              <a:cxnLst/>
              <a:rect l="l" t="t" r="r" b="b"/>
              <a:pathLst>
                <a:path w="3335756" h="3752726">
                  <a:moveTo>
                    <a:pt x="0" y="0"/>
                  </a:moveTo>
                  <a:lnTo>
                    <a:pt x="3335756" y="0"/>
                  </a:lnTo>
                  <a:lnTo>
                    <a:pt x="333575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58" b="-782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8564437"/>
            <a:ext cx="693863" cy="6938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87413" y="8564437"/>
            <a:ext cx="693863" cy="6938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095403" y="8701697"/>
            <a:ext cx="477883" cy="419343"/>
          </a:xfrm>
          <a:custGeom>
            <a:avLst/>
            <a:gdLst/>
            <a:ahLst/>
            <a:cxnLst/>
            <a:rect l="l" t="t" r="r" b="b"/>
            <a:pathLst>
              <a:path w="477883" h="419343">
                <a:moveTo>
                  <a:pt x="0" y="0"/>
                </a:moveTo>
                <a:lnTo>
                  <a:pt x="477883" y="0"/>
                </a:lnTo>
                <a:lnTo>
                  <a:pt x="477883" y="419343"/>
                </a:lnTo>
                <a:lnTo>
                  <a:pt x="0" y="41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6126" y="8556473"/>
            <a:ext cx="693863" cy="69386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3090350" y="8691269"/>
            <a:ext cx="405414" cy="405414"/>
          </a:xfrm>
          <a:custGeom>
            <a:avLst/>
            <a:gdLst/>
            <a:ahLst/>
            <a:cxnLst/>
            <a:rect l="l" t="t" r="r" b="b"/>
            <a:pathLst>
              <a:path w="405414" h="405414">
                <a:moveTo>
                  <a:pt x="0" y="0"/>
                </a:moveTo>
                <a:lnTo>
                  <a:pt x="405415" y="0"/>
                </a:lnTo>
                <a:lnTo>
                  <a:pt x="405415" y="405414"/>
                </a:lnTo>
                <a:lnTo>
                  <a:pt x="0" y="40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4724" y="8748419"/>
            <a:ext cx="511214" cy="325899"/>
          </a:xfrm>
          <a:custGeom>
            <a:avLst/>
            <a:gdLst/>
            <a:ahLst/>
            <a:cxnLst/>
            <a:rect l="l" t="t" r="r" b="b"/>
            <a:pathLst>
              <a:path w="511214" h="325899">
                <a:moveTo>
                  <a:pt x="0" y="0"/>
                </a:moveTo>
                <a:lnTo>
                  <a:pt x="511214" y="0"/>
                </a:lnTo>
                <a:lnTo>
                  <a:pt x="511214" y="325899"/>
                </a:lnTo>
                <a:lnTo>
                  <a:pt x="0" y="325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128" y="1943100"/>
            <a:ext cx="8347644" cy="386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МОБИЛЬНОЕ ПРИЛОЖЕНИЕ</a:t>
            </a:r>
          </a:p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ДЛЯ РОДИТЕЛЕЙ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53" y="282819"/>
            <a:ext cx="627099" cy="5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248334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МИНИСТЕРСТВО ПРОСВЕЩЕНИЯ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РЕСПУБЛИКИ КАЗАХСТАН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400" y="14431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i="1" dirty="0" smtClean="0">
                <a:latin typeface="Lora Bold" charset="0"/>
                <a:cs typeface="Lora Bold" charset="0"/>
              </a:rPr>
              <a:t>1 - қосымша</a:t>
            </a:r>
            <a:endParaRPr lang="ru-RU" sz="1200" i="1" dirty="0">
              <a:latin typeface="Lora Bold" charset="0"/>
              <a:cs typeface="Lora 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9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842855" y="-4000500"/>
            <a:ext cx="758040" cy="18288000"/>
            <a:chOff x="0" y="0"/>
            <a:chExt cx="199648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48" cy="4816592"/>
            </a:xfrm>
            <a:custGeom>
              <a:avLst/>
              <a:gdLst/>
              <a:ahLst/>
              <a:cxnLst/>
              <a:rect l="l" t="t" r="r" b="b"/>
              <a:pathLst>
                <a:path w="199648" h="4816592">
                  <a:moveTo>
                    <a:pt x="0" y="0"/>
                  </a:moveTo>
                  <a:lnTo>
                    <a:pt x="199648" y="0"/>
                  </a:lnTo>
                  <a:lnTo>
                    <a:pt x="19964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0396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99648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0"/>
            <a:ext cx="9144000" cy="4432902"/>
            <a:chOff x="0" y="0"/>
            <a:chExt cx="15069205" cy="73053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067510" cy="7305371"/>
            </a:xfrm>
            <a:custGeom>
              <a:avLst/>
              <a:gdLst/>
              <a:ahLst/>
              <a:cxnLst/>
              <a:rect l="l" t="t" r="r" b="b"/>
              <a:pathLst>
                <a:path w="15067510" h="7305371">
                  <a:moveTo>
                    <a:pt x="0" y="6700486"/>
                  </a:moveTo>
                  <a:lnTo>
                    <a:pt x="0" y="604885"/>
                  </a:lnTo>
                  <a:cubicBezTo>
                    <a:pt x="0" y="270299"/>
                    <a:pt x="313624" y="0"/>
                    <a:pt x="701839" y="0"/>
                  </a:cubicBezTo>
                  <a:lnTo>
                    <a:pt x="14365670" y="0"/>
                  </a:lnTo>
                  <a:cubicBezTo>
                    <a:pt x="14753885" y="0"/>
                    <a:pt x="15067510" y="270299"/>
                    <a:pt x="15067510" y="604885"/>
                  </a:cubicBezTo>
                  <a:lnTo>
                    <a:pt x="15067510" y="6699025"/>
                  </a:lnTo>
                  <a:cubicBezTo>
                    <a:pt x="15067510" y="7033611"/>
                    <a:pt x="14753885" y="7303911"/>
                    <a:pt x="14365670" y="7303911"/>
                  </a:cubicBezTo>
                  <a:lnTo>
                    <a:pt x="701839" y="7303911"/>
                  </a:lnTo>
                  <a:cubicBezTo>
                    <a:pt x="315319" y="7305371"/>
                    <a:pt x="0" y="7035072"/>
                    <a:pt x="0" y="6700486"/>
                  </a:cubicBezTo>
                  <a:close/>
                </a:path>
              </a:pathLst>
            </a:custGeom>
            <a:blipFill>
              <a:blip r:embed="rId3"/>
              <a:stretch>
                <a:fillRect b="-3718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5889625"/>
            <a:ext cx="6850188" cy="3853183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28" b="-922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561431"/>
            <a:ext cx="720116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Lora"/>
              </a:rPr>
              <a:t>Повышение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компетентности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развитии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раннего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возраста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2000" dirty="0" err="1">
                <a:solidFill>
                  <a:srgbClr val="000000"/>
                </a:solidFill>
                <a:latin typeface="Lora"/>
              </a:rPr>
              <a:t>помощью</a:t>
            </a:r>
            <a:r>
              <a:rPr lang="en-US" sz="20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ora"/>
              </a:rPr>
              <a:t>мобильн</a:t>
            </a:r>
            <a:r>
              <a:rPr lang="ru-RU" sz="2000" dirty="0" smtClean="0">
                <a:solidFill>
                  <a:srgbClr val="000000"/>
                </a:solidFill>
                <a:latin typeface="Lora"/>
              </a:rPr>
              <a:t>ого</a:t>
            </a:r>
            <a:r>
              <a:rPr lang="en-US" sz="20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ora"/>
              </a:rPr>
              <a:t>приложени</a:t>
            </a:r>
            <a:r>
              <a:rPr lang="ru-RU" sz="2000" dirty="0" smtClean="0">
                <a:solidFill>
                  <a:srgbClr val="000000"/>
                </a:solidFill>
                <a:latin typeface="Lora"/>
              </a:rPr>
              <a:t>я.</a:t>
            </a:r>
            <a:endParaRPr lang="en-US" sz="2000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1057275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ЦЕЛЬ: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01802" y="5918200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ЗАДАЧИ: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18967" y="6623050"/>
            <a:ext cx="7660356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Lora"/>
              </a:rPr>
              <a:t>Повысить осведомленность и  практические знания родителей в отношении этапов развития и ухода за детьми в возрасте 0-5 лет.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1802" y="6735068"/>
            <a:ext cx="1440145" cy="116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1"/>
              </a:lnSpc>
            </a:pPr>
            <a:r>
              <a:rPr lang="en-US" sz="8210">
                <a:solidFill>
                  <a:srgbClr val="203965"/>
                </a:solidFill>
                <a:latin typeface="Lora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23927" y="8301732"/>
            <a:ext cx="1440145" cy="117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2"/>
              </a:lnSpc>
            </a:pPr>
            <a:r>
              <a:rPr lang="en-US" sz="8210">
                <a:solidFill>
                  <a:srgbClr val="203965"/>
                </a:solidFill>
                <a:latin typeface="Lora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18967" y="8014146"/>
            <a:ext cx="8169033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Lora"/>
              </a:rPr>
              <a:t>Предоставить родителям и лицам, осуществляющим уход, возможность помочь каждому ребенку полностью раскрыть свой потенциал, предоставляя доступную и знакомую информацию через приложение и другие каналы.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333202"/>
            <a:ext cx="2855508" cy="5953798"/>
            <a:chOff x="0" y="0"/>
            <a:chExt cx="1041697" cy="21719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697" cy="2171962"/>
            </a:xfrm>
            <a:custGeom>
              <a:avLst/>
              <a:gdLst/>
              <a:ahLst/>
              <a:cxnLst/>
              <a:rect l="l" t="t" r="r" b="b"/>
              <a:pathLst>
                <a:path w="1041697" h="2171962">
                  <a:moveTo>
                    <a:pt x="0" y="0"/>
                  </a:moveTo>
                  <a:lnTo>
                    <a:pt x="1041697" y="0"/>
                  </a:lnTo>
                  <a:lnTo>
                    <a:pt x="1041697" y="2171962"/>
                  </a:lnTo>
                  <a:lnTo>
                    <a:pt x="0" y="2171962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982142" cy="4569143"/>
          </a:xfrm>
          <a:custGeom>
            <a:avLst/>
            <a:gdLst/>
            <a:ahLst/>
            <a:cxnLst/>
            <a:rect l="l" t="t" r="r" b="b"/>
            <a:pathLst>
              <a:path w="8982142" h="4569143">
                <a:moveTo>
                  <a:pt x="0" y="0"/>
                </a:moveTo>
                <a:lnTo>
                  <a:pt x="8982142" y="0"/>
                </a:lnTo>
                <a:lnTo>
                  <a:pt x="8982142" y="4569142"/>
                </a:lnTo>
                <a:lnTo>
                  <a:pt x="0" y="4569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9" b="-8717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19069" y="3400923"/>
            <a:ext cx="2336439" cy="233643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solidFill>
              <a:srgbClr val="203965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78822" y="3710868"/>
            <a:ext cx="1416932" cy="1716548"/>
          </a:xfrm>
          <a:custGeom>
            <a:avLst/>
            <a:gdLst/>
            <a:ahLst/>
            <a:cxnLst/>
            <a:rect l="l" t="t" r="r" b="b"/>
            <a:pathLst>
              <a:path w="1416932" h="1716548">
                <a:moveTo>
                  <a:pt x="0" y="0"/>
                </a:moveTo>
                <a:lnTo>
                  <a:pt x="1416932" y="0"/>
                </a:lnTo>
                <a:lnTo>
                  <a:pt x="1416932" y="1716549"/>
                </a:lnTo>
                <a:lnTo>
                  <a:pt x="0" y="171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407832" y="819150"/>
            <a:ext cx="627321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203965"/>
                </a:solidFill>
                <a:latin typeface="Lora Bold"/>
              </a:rPr>
              <a:t>О ФОНДЕ MINDEROO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07832" y="1698308"/>
            <a:ext cx="8539716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dirty="0" err="1">
                <a:solidFill>
                  <a:srgbClr val="000000"/>
                </a:solidFill>
                <a:latin typeface="Lora"/>
              </a:rPr>
              <a:t>Фонд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Minderoo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это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современная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благотворительная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организация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базирующаяся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Австралии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занимающаяся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широким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спектром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инициатив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направленных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поиск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эффективных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приемлемых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решений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некоторых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из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актуальных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мировых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проблем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.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" smtClean="0">
                <a:solidFill>
                  <a:srgbClr val="000000"/>
                </a:solidFill>
                <a:latin typeface="Lora"/>
              </a:rPr>
              <a:t>Программа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работает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вместе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партнерами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создавая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аргументы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пользу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изменений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системном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уровне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создавая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культуру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которая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позволяет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наилучшим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образом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начать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жизнь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Фонд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Minderoo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вложил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значительные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средства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два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основных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продукта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: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и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приложени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е «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Успеть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пяти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»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.</a:t>
            </a:r>
            <a:endParaRPr lang="en-US" sz="1800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9000" y="4948238"/>
            <a:ext cx="39940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АННОТАЦИЯ: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29000" y="5653087"/>
            <a:ext cx="1383030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Программа</a:t>
            </a:r>
            <a:r>
              <a:rPr lang="ru-RU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ora"/>
              </a:rPr>
              <a:t>предоставляет</a:t>
            </a:r>
            <a:r>
              <a:rPr lang="en-US" sz="180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ведущий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который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легкодоступен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понятен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имеет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культурное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значение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опирается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новейшие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достижения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нейробиологии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Его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цель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вдохновить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расширить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возможности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всем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повысив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их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понимание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сосредоточив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внимание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на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важности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развития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детей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раннем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возрасте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 В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конечном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счете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это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поможет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детям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во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всем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мире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процветать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полностью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раскрыть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свой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Lora"/>
              </a:rPr>
              <a:t>потенциал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2855508" y="7580947"/>
            <a:ext cx="15951561" cy="2706053"/>
          </a:xfrm>
          <a:custGeom>
            <a:avLst/>
            <a:gdLst/>
            <a:ahLst/>
            <a:cxnLst/>
            <a:rect l="l" t="t" r="r" b="b"/>
            <a:pathLst>
              <a:path w="15951561" h="2706053">
                <a:moveTo>
                  <a:pt x="0" y="0"/>
                </a:moveTo>
                <a:lnTo>
                  <a:pt x="15951561" y="0"/>
                </a:lnTo>
                <a:lnTo>
                  <a:pt x="15951561" y="2706053"/>
                </a:lnTo>
                <a:lnTo>
                  <a:pt x="0" y="2706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7000"/>
            </a:blip>
            <a:stretch>
              <a:fillRect t="-20790" r="-29988" b="-17858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14700" y="3098355"/>
            <a:ext cx="4090289" cy="4090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883011" y="3098355"/>
            <a:ext cx="4090289" cy="40902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98855" y="3098355"/>
            <a:ext cx="4090289" cy="409028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45687" y="4890331"/>
            <a:ext cx="506337" cy="5063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702645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52200" y="4679744"/>
            <a:ext cx="351961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Институт раннего развития детей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4797" y="7893495"/>
            <a:ext cx="1664508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sz="1687" dirty="0" smtClean="0">
                <a:solidFill>
                  <a:srgbClr val="000000"/>
                </a:solidFill>
                <a:latin typeface="Lora"/>
              </a:rPr>
              <a:t>П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рограммы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является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продуктом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антропологических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нейробиологических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исследований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университета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адаптирован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к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каждой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стране</a:t>
            </a:r>
            <a:endParaRPr lang="en-US" sz="1687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935976" y="4890331"/>
            <a:ext cx="506337" cy="50633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111674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70491" y="3401836"/>
            <a:ext cx="842694" cy="842694"/>
          </a:xfrm>
          <a:custGeom>
            <a:avLst/>
            <a:gdLst/>
            <a:ahLst/>
            <a:cxnLst/>
            <a:rect l="l" t="t" r="r" b="b"/>
            <a:pathLst>
              <a:path w="842694" h="842694">
                <a:moveTo>
                  <a:pt x="0" y="0"/>
                </a:moveTo>
                <a:lnTo>
                  <a:pt x="842694" y="0"/>
                </a:lnTo>
                <a:lnTo>
                  <a:pt x="842694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539570" y="3401836"/>
            <a:ext cx="872847" cy="842694"/>
          </a:xfrm>
          <a:custGeom>
            <a:avLst/>
            <a:gdLst/>
            <a:ahLst/>
            <a:cxnLst/>
            <a:rect l="l" t="t" r="r" b="b"/>
            <a:pathLst>
              <a:path w="872847" h="842694">
                <a:moveTo>
                  <a:pt x="0" y="0"/>
                </a:moveTo>
                <a:lnTo>
                  <a:pt x="872847" y="0"/>
                </a:lnTo>
                <a:lnTo>
                  <a:pt x="872847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831839" y="3401836"/>
            <a:ext cx="960335" cy="842694"/>
          </a:xfrm>
          <a:custGeom>
            <a:avLst/>
            <a:gdLst/>
            <a:ahLst/>
            <a:cxnLst/>
            <a:rect l="l" t="t" r="r" b="b"/>
            <a:pathLst>
              <a:path w="960335" h="842694">
                <a:moveTo>
                  <a:pt x="0" y="0"/>
                </a:moveTo>
                <a:lnTo>
                  <a:pt x="960335" y="0"/>
                </a:lnTo>
                <a:lnTo>
                  <a:pt x="96033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605214" y="4460875"/>
            <a:ext cx="307757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FFFFFF"/>
                </a:solidFill>
                <a:latin typeface="Lora Bold"/>
              </a:rPr>
              <a:t>Национальная академия образования им. Ы. Алтынсарина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35698" y="4289425"/>
            <a:ext cx="3480590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АО «Национальный центр исследований и оценки образования «Талдау»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9730" y="749300"/>
            <a:ext cx="15044606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>
                <a:solidFill>
                  <a:srgbClr val="203965"/>
                </a:solidFill>
                <a:latin typeface="Lora Bold"/>
              </a:rPr>
              <a:t>РАБОТА НАД ПРОЕКТОМ НАЧАТА С СЕНТЯБРЯ 2022 ГОДА ПО ПОРУЧЕНИЮ МИНИСТЕРСТВА ПРОСВЕЩЕНИЯ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790333"/>
            <a:ext cx="1561138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Программа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совместной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работы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детьми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разработана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апробирована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использования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бумажной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электронной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мобильной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формах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9730" y="1123505"/>
            <a:ext cx="13328927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Сиднейский университет -  глобальный партнер  в этом проекте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7154" y="779067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7154" y="885494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842886" y="1227484"/>
            <a:ext cx="1989" cy="878681"/>
          </a:xfrm>
          <a:prstGeom prst="line">
            <a:avLst/>
          </a:prstGeom>
          <a:ln w="57150" cap="flat">
            <a:solidFill>
              <a:srgbClr val="20396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3638373"/>
            <a:ext cx="5799992" cy="3531339"/>
            <a:chOff x="0" y="0"/>
            <a:chExt cx="7620000" cy="4639455"/>
          </a:xfrm>
        </p:grpSpPr>
        <p:sp>
          <p:nvSpPr>
            <p:cNvPr id="4" name="Freeform 4"/>
            <p:cNvSpPr/>
            <p:nvPr/>
          </p:nvSpPr>
          <p:spPr>
            <a:xfrm>
              <a:off x="-1270" y="-2540"/>
              <a:ext cx="7623809" cy="4641995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488008" y="3638373"/>
            <a:ext cx="5799992" cy="3531339"/>
            <a:chOff x="0" y="0"/>
            <a:chExt cx="7620000" cy="4639455"/>
          </a:xfrm>
        </p:grpSpPr>
        <p:sp>
          <p:nvSpPr>
            <p:cNvPr id="6" name="Freeform 6"/>
            <p:cNvSpPr/>
            <p:nvPr/>
          </p:nvSpPr>
          <p:spPr>
            <a:xfrm>
              <a:off x="-1270" y="-2540"/>
              <a:ext cx="7623809" cy="4641995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244004" y="3638373"/>
            <a:ext cx="5799992" cy="3128629"/>
          </a:xfrm>
          <a:custGeom>
            <a:avLst/>
            <a:gdLst/>
            <a:ahLst/>
            <a:cxnLst/>
            <a:rect l="l" t="t" r="r" b="b"/>
            <a:pathLst>
              <a:path w="5799992" h="3128629">
                <a:moveTo>
                  <a:pt x="0" y="0"/>
                </a:moveTo>
                <a:lnTo>
                  <a:pt x="5799992" y="0"/>
                </a:lnTo>
                <a:lnTo>
                  <a:pt x="5799992" y="3128629"/>
                </a:lnTo>
                <a:lnTo>
                  <a:pt x="0" y="312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19" b="-1951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169711"/>
            <a:ext cx="5799992" cy="3117289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772" b="-19772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6244004" y="6767002"/>
            <a:ext cx="5799992" cy="3519998"/>
            <a:chOff x="0" y="0"/>
            <a:chExt cx="7620000" cy="4624556"/>
          </a:xfrm>
        </p:grpSpPr>
        <p:sp>
          <p:nvSpPr>
            <p:cNvPr id="10" name="Freeform 10"/>
            <p:cNvSpPr/>
            <p:nvPr/>
          </p:nvSpPr>
          <p:spPr>
            <a:xfrm>
              <a:off x="-1270" y="-2540"/>
              <a:ext cx="7623809" cy="4627095"/>
            </a:xfrm>
            <a:custGeom>
              <a:avLst/>
              <a:gdLst/>
              <a:ahLst/>
              <a:cxnLst/>
              <a:rect l="l" t="t" r="r" b="b"/>
              <a:pathLst>
                <a:path w="7623809" h="4627095">
                  <a:moveTo>
                    <a:pt x="3810" y="0"/>
                  </a:moveTo>
                  <a:lnTo>
                    <a:pt x="0" y="3736825"/>
                  </a:lnTo>
                  <a:lnTo>
                    <a:pt x="0" y="4094965"/>
                  </a:lnTo>
                  <a:lnTo>
                    <a:pt x="3591560" y="4097506"/>
                  </a:lnTo>
                  <a:lnTo>
                    <a:pt x="3810000" y="4627095"/>
                  </a:lnTo>
                  <a:lnTo>
                    <a:pt x="4028440" y="4097506"/>
                  </a:lnTo>
                  <a:lnTo>
                    <a:pt x="7620000" y="4100045"/>
                  </a:lnTo>
                  <a:lnTo>
                    <a:pt x="7620000" y="3741906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2488008" y="7169711"/>
            <a:ext cx="5799992" cy="3117289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66" b="-116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73450" y="1066877"/>
            <a:ext cx="1031010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>
                <a:solidFill>
                  <a:srgbClr val="000000"/>
                </a:solidFill>
                <a:latin typeface="Lora"/>
              </a:rPr>
              <a:t>4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региона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(</a:t>
            </a:r>
            <a:r>
              <a:rPr lang="" sz="1880" smtClean="0">
                <a:solidFill>
                  <a:srgbClr val="000000"/>
                </a:solidFill>
                <a:latin typeface="Lora"/>
              </a:rPr>
              <a:t>область Абай, Актюбинская, Карагандинская, Кызылординская области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)</a:t>
            </a:r>
            <a:endParaRPr lang="en-US" sz="1880" dirty="0">
              <a:solidFill>
                <a:srgbClr val="000000"/>
              </a:solidFill>
              <a:latin typeface="Lora"/>
            </a:endParaRPr>
          </a:p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>
                <a:solidFill>
                  <a:srgbClr val="000000"/>
                </a:solidFill>
                <a:latin typeface="Lora"/>
              </a:rPr>
              <a:t>10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каждого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88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региона</a:t>
            </a:r>
            <a:endParaRPr lang="en-US" sz="1880" dirty="0">
              <a:solidFill>
                <a:srgbClr val="000000"/>
              </a:solidFill>
              <a:latin typeface="Lora"/>
            </a:endParaRPr>
          </a:p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Определ</a:t>
            </a:r>
            <a:r>
              <a:rPr lang="ru-RU" sz="1880" dirty="0" err="1" smtClean="0">
                <a:solidFill>
                  <a:srgbClr val="000000"/>
                </a:solidFill>
                <a:latin typeface="Lora"/>
              </a:rPr>
              <a:t>ение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критери</a:t>
            </a:r>
            <a:r>
              <a:rPr lang="ru-RU" sz="1880" dirty="0" smtClean="0">
                <a:solidFill>
                  <a:srgbClr val="000000"/>
                </a:solidFill>
                <a:latin typeface="Lora"/>
              </a:rPr>
              <a:t>ев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выборки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метод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рекрутинга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0685" y="4009682"/>
            <a:ext cx="4361269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203965"/>
                </a:solidFill>
                <a:latin typeface="Lora Bold"/>
              </a:rPr>
              <a:t>План действий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0685" y="4558559"/>
            <a:ext cx="4358622" cy="1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Анализ и оценка контента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Адаптация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Тестирование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Внедрение и распространение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Оценка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49195" y="7385726"/>
            <a:ext cx="5079307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FFFFFF"/>
                </a:solidFill>
                <a:latin typeface="Lora Bold"/>
              </a:rPr>
              <a:t>Адаптация под местный контекст и перевод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49195" y="8138201"/>
            <a:ext cx="4358622" cy="1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Культура и традиции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Историческое наследие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Образовательный контекст (законы и гос.стандарт)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Система здравоохранения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06046" y="3819182"/>
            <a:ext cx="485727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Анализ и оценка контекста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08693" y="4558559"/>
            <a:ext cx="435862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Т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екст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А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удио</a:t>
            </a:r>
            <a:r>
              <a:rPr lang="en-US" sz="1875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75" dirty="0" err="1">
                <a:solidFill>
                  <a:srgbClr val="000000"/>
                </a:solidFill>
                <a:latin typeface="Lora"/>
              </a:rPr>
              <a:t>контент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В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идео</a:t>
            </a:r>
            <a:r>
              <a:rPr lang="en-US" sz="1875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75" dirty="0" err="1">
                <a:solidFill>
                  <a:srgbClr val="000000"/>
                </a:solidFill>
                <a:latin typeface="Lora"/>
              </a:rPr>
              <a:t>контент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В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изуал</a:t>
            </a:r>
            <a:endParaRPr lang="en-US" sz="1875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9835" y="1070528"/>
            <a:ext cx="562225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Lora Bold"/>
              </a:rPr>
              <a:t>Тестирование</a:t>
            </a:r>
            <a:r>
              <a:rPr lang="" sz="3000" smtClean="0">
                <a:solidFill>
                  <a:srgbClr val="000000"/>
                </a:solidFill>
                <a:latin typeface="Lora Bold"/>
              </a:rPr>
              <a:t> мобильного </a:t>
            </a:r>
            <a:r>
              <a:rPr lang="en-US" sz="3000" dirty="0" smtClean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 Bold"/>
              </a:rPr>
              <a:t>приложения</a:t>
            </a:r>
            <a:r>
              <a:rPr lang="en-US" sz="3000" dirty="0">
                <a:solidFill>
                  <a:srgbClr val="000000"/>
                </a:solidFill>
                <a:latin typeface="Lora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899643"/>
          </a:xfrm>
          <a:custGeom>
            <a:avLst/>
            <a:gdLst/>
            <a:ahLst/>
            <a:cxnLst/>
            <a:rect l="l" t="t" r="r" b="b"/>
            <a:pathLst>
              <a:path w="18288000" h="3899643">
                <a:moveTo>
                  <a:pt x="0" y="0"/>
                </a:moveTo>
                <a:lnTo>
                  <a:pt x="18288000" y="0"/>
                </a:lnTo>
                <a:lnTo>
                  <a:pt x="18288000" y="3899643"/>
                </a:lnTo>
                <a:lnTo>
                  <a:pt x="0" y="389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009" b="-11863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99326"/>
            <a:ext cx="5623199" cy="6458974"/>
            <a:chOff x="0" y="0"/>
            <a:chExt cx="2068819" cy="23763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8819" cy="2376307"/>
            </a:xfrm>
            <a:custGeom>
              <a:avLst/>
              <a:gdLst/>
              <a:ahLst/>
              <a:cxnLst/>
              <a:rect l="l" t="t" r="r" b="b"/>
              <a:pathLst>
                <a:path w="2068819" h="2376307">
                  <a:moveTo>
                    <a:pt x="0" y="0"/>
                  </a:moveTo>
                  <a:lnTo>
                    <a:pt x="2068819" y="0"/>
                  </a:lnTo>
                  <a:lnTo>
                    <a:pt x="2068819" y="2376307"/>
                  </a:lnTo>
                  <a:lnTo>
                    <a:pt x="0" y="2376307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933875" y="4592868"/>
            <a:ext cx="10457569" cy="2933704"/>
            <a:chOff x="0" y="0"/>
            <a:chExt cx="10466880" cy="29363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66880" cy="2936316"/>
            </a:xfrm>
            <a:custGeom>
              <a:avLst/>
              <a:gdLst/>
              <a:ahLst/>
              <a:cxnLst/>
              <a:rect l="l" t="t" r="r" b="b"/>
              <a:pathLst>
                <a:path w="10466880" h="2936316">
                  <a:moveTo>
                    <a:pt x="0" y="0"/>
                  </a:moveTo>
                  <a:lnTo>
                    <a:pt x="10466880" y="0"/>
                  </a:lnTo>
                  <a:lnTo>
                    <a:pt x="10466880" y="2936316"/>
                  </a:lnTo>
                  <a:lnTo>
                    <a:pt x="0" y="2936316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01602" y="3475268"/>
            <a:ext cx="5075489" cy="111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203965"/>
                </a:solidFill>
                <a:latin typeface="Lora Bold"/>
              </a:rPr>
              <a:t>Длительность проекта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113" y="4866715"/>
            <a:ext cx="4919979" cy="323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spc="-7">
                <a:solidFill>
                  <a:srgbClr val="000000"/>
                </a:solidFill>
                <a:latin typeface="Lora"/>
              </a:rPr>
              <a:t>Длительность всего проекта, после заключения контракта: 12 месяцев</a:t>
            </a:r>
          </a:p>
          <a:p>
            <a:pPr algn="l">
              <a:lnSpc>
                <a:spcPts val="2880"/>
              </a:lnSpc>
            </a:pPr>
            <a:endParaRPr lang="en-US" sz="1800" spc="-7">
              <a:solidFill>
                <a:srgbClr val="000000"/>
              </a:solidFill>
              <a:latin typeface="Lora"/>
            </a:endParaRP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Анализ и оценка контента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Адаптация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Тестирование – 1 месяц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Внедрение и распространение – 2 месяца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Оценка – 1 месяц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15672" y="4820861"/>
            <a:ext cx="5075489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203965"/>
                </a:solidFill>
                <a:latin typeface="Lora Bold"/>
              </a:rPr>
              <a:t>Внедрение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5247" y="5586371"/>
            <a:ext cx="857687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ИРРД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62658" y="6575021"/>
            <a:ext cx="3010629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Областные методические кабинеты (20 обл.)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74380" y="5243471"/>
            <a:ext cx="1939972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Районный отдел образования (217)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97269" y="6446434"/>
            <a:ext cx="1939972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Методисты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37241" y="5303161"/>
            <a:ext cx="1939972" cy="62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1599">
                <a:solidFill>
                  <a:srgbClr val="000000"/>
                </a:solidFill>
                <a:latin typeface="Lora"/>
              </a:rPr>
              <a:t>Воспитатели и родители 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7057969" y="6229981"/>
            <a:ext cx="10520927" cy="1905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7041868" y="5977759"/>
            <a:ext cx="504444" cy="50444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315750" y="6015859"/>
            <a:ext cx="504444" cy="504444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592144" y="5977759"/>
            <a:ext cx="504444" cy="504444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4115033" y="5977759"/>
            <a:ext cx="504444" cy="504444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638777" y="5977759"/>
            <a:ext cx="504444" cy="504444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7152946" y="7937897"/>
            <a:ext cx="1012426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4331" lvl="1" indent="-182166" algn="l">
              <a:lnSpc>
                <a:spcPts val="2700"/>
              </a:lnSpc>
              <a:buFont typeface="Arial"/>
              <a:buChar char="•"/>
            </a:pP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составлен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план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встреч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мероприятий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обсуждению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контента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П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рограммы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 «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Казахстана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с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участием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всех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стейкхолдеров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системы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дошкольного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образования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 (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министерство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ученые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педагоги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родители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эксперты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НПО)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476</Words>
  <Application>Microsoft Office PowerPoint</Application>
  <PresentationFormat>Произвольный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Tahoma</vt:lpstr>
      <vt:lpstr>Arial</vt:lpstr>
      <vt:lpstr>Lora Bold</vt:lpstr>
      <vt:lpstr>Lora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Успеть до пяти</dc:title>
  <dc:creator>ВП</dc:creator>
  <cp:lastModifiedBy>lord_</cp:lastModifiedBy>
  <cp:revision>29</cp:revision>
  <dcterms:created xsi:type="dcterms:W3CDTF">2006-08-16T00:00:00Z</dcterms:created>
  <dcterms:modified xsi:type="dcterms:W3CDTF">2025-01-20T07:09:23Z</dcterms:modified>
  <dc:identifier>DAGFLf0wq5E</dc:identifier>
</cp:coreProperties>
</file>